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  <p:sldMasterId id="2147483676" r:id="rId4"/>
  </p:sldMasterIdLst>
  <p:notesMasterIdLst>
    <p:notesMasterId r:id="rId6"/>
  </p:notesMasterIdLst>
  <p:sldIdLst>
    <p:sldId id="306" r:id="rId5"/>
    <p:sldId id="257" r:id="rId7"/>
    <p:sldId id="30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353" r:id="rId25"/>
    <p:sldId id="276" r:id="rId26"/>
    <p:sldId id="277" r:id="rId27"/>
    <p:sldId id="278" r:id="rId28"/>
    <p:sldId id="279" r:id="rId29"/>
    <p:sldId id="280" r:id="rId30"/>
    <p:sldId id="352" r:id="rId31"/>
    <p:sldId id="283" r:id="rId32"/>
    <p:sldId id="282" r:id="rId33"/>
    <p:sldId id="281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2" r:id="rId48"/>
    <p:sldId id="354" r:id="rId49"/>
    <p:sldId id="303" r:id="rId50"/>
    <p:sldId id="304" r:id="rId51"/>
    <p:sldId id="308" r:id="rId52"/>
  </p:sldIdLst>
  <p:sldSz cx="12192000" cy="6858000"/>
  <p:notesSz cx="6858000" cy="9144000"/>
  <p:embeddedFontLst>
    <p:embeddedFont>
      <p:font typeface="Roboto" panose="02000000000000000000"/>
      <p:regular r:id="rId56"/>
    </p:embeddedFont>
    <p:embeddedFont>
      <p:font typeface="微软雅黑" panose="020B0503020204020204" charset="-12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5"/>
            </a:lvl1pPr>
            <a:lvl2pPr lvl="1" algn="ctr" rtl="0">
              <a:spcBef>
                <a:spcPts val="0"/>
              </a:spcBef>
              <a:buSzPct val="100000"/>
              <a:defRPr sz="6935"/>
            </a:lvl2pPr>
            <a:lvl3pPr lvl="2" algn="ctr" rtl="0">
              <a:spcBef>
                <a:spcPts val="0"/>
              </a:spcBef>
              <a:buSzPct val="100000"/>
              <a:defRPr sz="6935"/>
            </a:lvl3pPr>
            <a:lvl4pPr lvl="3" algn="ctr" rtl="0">
              <a:spcBef>
                <a:spcPts val="0"/>
              </a:spcBef>
              <a:buSzPct val="100000"/>
              <a:defRPr sz="6935"/>
            </a:lvl4pPr>
            <a:lvl5pPr lvl="4" algn="ctr" rtl="0">
              <a:spcBef>
                <a:spcPts val="0"/>
              </a:spcBef>
              <a:buSzPct val="100000"/>
              <a:defRPr sz="6935"/>
            </a:lvl5pPr>
            <a:lvl6pPr lvl="5" algn="ctr" rtl="0">
              <a:spcBef>
                <a:spcPts val="0"/>
              </a:spcBef>
              <a:buSzPct val="100000"/>
              <a:defRPr sz="6935"/>
            </a:lvl6pPr>
            <a:lvl7pPr lvl="6" algn="ctr" rtl="0">
              <a:spcBef>
                <a:spcPts val="0"/>
              </a:spcBef>
              <a:buSzPct val="100000"/>
              <a:defRPr sz="6935"/>
            </a:lvl7pPr>
            <a:lvl8pPr lvl="7" algn="ctr" rtl="0">
              <a:spcBef>
                <a:spcPts val="0"/>
              </a:spcBef>
              <a:buSzPct val="100000"/>
              <a:defRPr sz="6935"/>
            </a:lvl8pPr>
            <a:lvl9pPr lvl="8" algn="ctr" rtl="0">
              <a:spcBef>
                <a:spcPts val="0"/>
              </a:spcBef>
              <a:buSzPct val="100000"/>
              <a:defRPr sz="6935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4600463" y="1023933"/>
            <a:ext cx="7591600" cy="58340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  <a:endParaRPr lang="en-GB" sz="8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" name="Shape 64"/>
          <p:cNvSpPr/>
          <p:nvPr/>
        </p:nvSpPr>
        <p:spPr>
          <a:xfrm rot="10800000">
            <a:off x="4351665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234967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4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82900" y="5549700"/>
            <a:ext cx="2535432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320251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799543"/>
            <a:ext cx="1885600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84665" y="6157000"/>
            <a:ext cx="121416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34263" y="6157000"/>
            <a:ext cx="121920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body" idx="1"/>
          </p:nvPr>
        </p:nvSpPr>
        <p:spPr>
          <a:xfrm>
            <a:off x="234967" y="1741167"/>
            <a:ext cx="6993200" cy="3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body" idx="2"/>
          </p:nvPr>
        </p:nvSpPr>
        <p:spPr>
          <a:xfrm>
            <a:off x="252233" y="32548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body" idx="3"/>
          </p:nvPr>
        </p:nvSpPr>
        <p:spPr>
          <a:xfrm>
            <a:off x="264233" y="46000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4600463" y="1023933"/>
            <a:ext cx="7591600" cy="58340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  <a:endParaRPr lang="en-GB" sz="8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" name="Shape 64"/>
          <p:cNvSpPr/>
          <p:nvPr/>
        </p:nvSpPr>
        <p:spPr>
          <a:xfrm rot="10800000">
            <a:off x="4351665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234967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4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82900" y="5549700"/>
            <a:ext cx="2535432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320251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799543"/>
            <a:ext cx="1885600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84665" y="6157000"/>
            <a:ext cx="121416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34263" y="6157000"/>
            <a:ext cx="121920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body" idx="1"/>
          </p:nvPr>
        </p:nvSpPr>
        <p:spPr>
          <a:xfrm>
            <a:off x="234967" y="1741167"/>
            <a:ext cx="6993200" cy="3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body" idx="2"/>
          </p:nvPr>
        </p:nvSpPr>
        <p:spPr>
          <a:xfrm>
            <a:off x="252233" y="32548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body" idx="3"/>
          </p:nvPr>
        </p:nvSpPr>
        <p:spPr>
          <a:xfrm>
            <a:off x="264233" y="46000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5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5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29200" y="899700"/>
            <a:ext cx="10962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29200" y="2029567"/>
            <a:ext cx="10962800" cy="37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29200" y="899700"/>
            <a:ext cx="10962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29200" y="2029567"/>
            <a:ext cx="10962800" cy="37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hyperlink" Target="https://github.com/TeamStuQ/skill-map/blob/master/data/designbyStuQ/png-Angular2-by-StuQ.p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hyperlink" Target="http://git.oschina.net/mumu-osc/NiceFis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hub.com/modern-javascript/angular2-data-flo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github.com/manekinekko/angular2-dependencies-graph" TargetMode="Externa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angular.cn/docs/ts/latest/cookbook/ngmodule-faq.html&#13;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my.oschina.net/mumu/blog/775695" TargetMode="External"/><Relationship Id="rId1" Type="http://schemas.openxmlformats.org/officeDocument/2006/relationships/hyperlink" Target="https://vsavkin.com/dependency-injection-in-angular-1-and-angular-2-d69589979c18#.3ptlx48zf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://pascalprecht.github.io/slides/angular-2-change-detection-explained/#/" TargetMode="External"/><Relationship Id="rId1" Type="http://schemas.openxmlformats.org/officeDocument/2006/relationships/hyperlink" Target="http://blog.thoughtram.io/angular/2016/02/22/angular-2-change-detection-explained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ionic.io/" TargetMode="External"/><Relationship Id="rId3" Type="http://schemas.openxmlformats.org/officeDocument/2006/relationships/hyperlink" Target="https://github.com/angular/material2" TargetMode="External"/><Relationship Id="rId2" Type="http://schemas.openxmlformats.org/officeDocument/2006/relationships/hyperlink" Target="http://www.primefaces.org/primeng/#/" TargetMode="External"/><Relationship Id="rId1" Type="http://schemas.openxmlformats.org/officeDocument/2006/relationships/hyperlink" Target="https://github.com/valor-software/ng2-bootstrap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angular/material2" TargetMode="Externa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://www.primefaces.org/primeng/#/" TargetMode="Externa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valor-software/ng2-bootstrap" TargetMode="Externa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1.png"/><Relationship Id="rId1" Type="http://schemas.openxmlformats.org/officeDocument/2006/relationships/hyperlink" Target="http://git.oschina.net/mumu-osc/NiceFish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://i.youku.com/i/UMzI1MjQ0MDgw/videos?spm=a2hzp.8253876.0.0" TargetMode="External"/><Relationship Id="rId1" Type="http://schemas.openxmlformats.org/officeDocument/2006/relationships/hyperlink" Target="https://my.oschina.net/mumu/blo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uBRK6cTr4Vk" TargetMode="External"/><Relationship Id="rId1" Type="http://schemas.openxmlformats.org/officeDocument/2006/relationships/hyperlink" Target="https://github.com/angular/angular-cl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6D2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5347423" y="1047812"/>
            <a:ext cx="6524000" cy="1486800"/>
          </a:xfrm>
          <a:prstGeom prst="rect">
            <a:avLst/>
          </a:prstGeom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Angular2.0视频教程</a:t>
            </a:r>
            <a:endParaRPr lang="en-GB" sz="3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Shape 62"/>
          <p:cNvSpPr txBox="1"/>
          <p:nvPr>
            <p:ph type="subTitle" idx="1"/>
          </p:nvPr>
        </p:nvSpPr>
        <p:spPr>
          <a:xfrm>
            <a:off x="5347423" y="2678122"/>
            <a:ext cx="6524000" cy="599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altLang="en-US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第一节：</a:t>
            </a:r>
            <a:r>
              <a:rPr lang="en-US" altLang="zh-CN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小时快速上手</a:t>
            </a:r>
            <a:endParaRPr lang="zh-CN" altLang="en-US" sz="22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5347423" y="3398345"/>
            <a:ext cx="6524000" cy="59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/>
              <a:buNone/>
            </a:pPr>
            <a:r>
              <a:rPr lang="en-US" altLang="en-GB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by </a:t>
            </a:r>
            <a:r>
              <a:rPr lang="en-GB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大漠穷秋 2017-01</a:t>
            </a:r>
            <a:endParaRPr lang="en-GB" sz="22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4272757"/>
            <a:ext cx="12192001" cy="259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2"/>
          <a:srcRect l="28742" t="9185" r="28822" b="6497"/>
          <a:stretch>
            <a:fillRect/>
          </a:stretch>
        </p:blipFill>
        <p:spPr>
          <a:xfrm>
            <a:off x="2113915" y="1436370"/>
            <a:ext cx="2927985" cy="29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834005" y="3045645"/>
            <a:ext cx="3909200" cy="92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generate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5853223" y="1214945"/>
            <a:ext cx="3909200" cy="480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cl:class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c:component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d:directive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e:enum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m:module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p:pipe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s:service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622300" y="5895340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命令有简化版本：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ng g c User</a:t>
            </a:r>
            <a:endParaRPr lang="en-US" altLang="zh-CN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68333" y="1312942"/>
            <a:ext cx="7655331" cy="3999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60045" y="5313045"/>
            <a:ext cx="11259820" cy="6667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ng  serve --prod --aot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360045" y="5913755"/>
            <a:ext cx="11260455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注意：最新版的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CLI</a:t>
            </a: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加上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--prod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--aot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参数就自动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AOT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了，官网上的那篇文档过时了！</a:t>
            </a:r>
            <a:endParaRPr lang="zh-CN" altLang="en-US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22935" y="5499100"/>
            <a:ext cx="10786110" cy="7766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ng test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65499" y="1535000"/>
            <a:ext cx="6100433" cy="37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第二块：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大核心概念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关于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最全面的一张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脑图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" name="图片 0" descr="png-Angular2-by-StuQ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5" y="1565275"/>
            <a:ext cx="2807335" cy="4124960"/>
          </a:xfrm>
          <a:prstGeom prst="rect">
            <a:avLst/>
          </a:prstGeom>
        </p:spPr>
      </p:pic>
      <p:sp>
        <p:nvSpPr>
          <p:cNvPr id="337" name="Shape 337"/>
          <p:cNvSpPr txBox="1"/>
          <p:nvPr/>
        </p:nvSpPr>
        <p:spPr>
          <a:xfrm>
            <a:off x="622300" y="589109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感谢《揭秘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Angular2</a:t>
            </a: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》的汤桂川老师提供如此详细的脑图！</a:t>
            </a:r>
            <a:endParaRPr lang="zh-CN" alt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Angular最核心的3个概念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2" name="Shape 272"/>
          <p:cNvGrpSpPr/>
          <p:nvPr/>
        </p:nvGrpSpPr>
        <p:grpSpPr>
          <a:xfrm>
            <a:off x="2733840" y="3393615"/>
            <a:ext cx="6724337" cy="983163"/>
            <a:chOff x="248962" y="3114000"/>
            <a:chExt cx="3700112" cy="492600"/>
          </a:xfrm>
        </p:grpSpPr>
        <p:sp>
          <p:nvSpPr>
            <p:cNvPr id="273" name="Shape 273"/>
            <p:cNvSpPr/>
            <p:nvPr/>
          </p:nvSpPr>
          <p:spPr>
            <a:xfrm>
              <a:off x="2661175" y="3114000"/>
              <a:ext cx="1287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Component</a:t>
              </a:r>
              <a:endParaRPr lang="en-GB" sz="186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48962" y="3114000"/>
              <a:ext cx="840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Route</a:t>
              </a:r>
              <a:endParaRPr lang="en-GB" sz="186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455069" y="3114000"/>
              <a:ext cx="840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Module</a:t>
              </a:r>
              <a:endParaRPr lang="en-GB" sz="186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76" name="Shape 276"/>
            <p:cNvCxnSpPr>
              <a:stCxn id="274" idx="3"/>
              <a:endCxn id="275" idx="1"/>
            </p:cNvCxnSpPr>
            <p:nvPr/>
          </p:nvCxnSpPr>
          <p:spPr>
            <a:xfrm>
              <a:off x="1089862" y="3360300"/>
              <a:ext cx="365100" cy="0"/>
            </a:xfrm>
            <a:prstGeom prst="straightConnector1">
              <a:avLst/>
            </a:prstGeom>
            <a:noFill/>
            <a:ln w="9525" cap="flat" cmpd="sng">
              <a:solidFill>
                <a:srgbClr val="75757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7" name="Shape 277"/>
            <p:cNvCxnSpPr>
              <a:stCxn id="275" idx="3"/>
              <a:endCxn id="273" idx="1"/>
            </p:cNvCxnSpPr>
            <p:nvPr/>
          </p:nvCxnSpPr>
          <p:spPr>
            <a:xfrm>
              <a:off x="2295969" y="3360300"/>
              <a:ext cx="365100" cy="0"/>
            </a:xfrm>
            <a:prstGeom prst="straightConnector1">
              <a:avLst/>
            </a:prstGeom>
            <a:noFill/>
            <a:ln w="9525" cap="flat" cmpd="sng">
              <a:solidFill>
                <a:srgbClr val="757575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第一个核心概念：组件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702310" y="5995670"/>
            <a:ext cx="10786745" cy="73469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http://git.oschina.net/mumu-osc/NiceFish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pic>
        <p:nvPicPr>
          <p:cNvPr id="284" name="Shape 2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38867" y="1707933"/>
            <a:ext cx="5514264" cy="41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Component Tree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257800" y="181546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007870" y="324421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Home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148455" y="324421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6289040" y="324548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Role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8402320" y="324612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5" name="Shape 295"/>
          <p:cNvCxnSpPr>
            <a:stCxn id="290" idx="2"/>
            <a:endCxn id="291" idx="0"/>
          </p:cNvCxnSpPr>
          <p:nvPr/>
        </p:nvCxnSpPr>
        <p:spPr>
          <a:xfrm flipH="1">
            <a:off x="2753360" y="2472055"/>
            <a:ext cx="3249930" cy="77216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6" name="Shape 296"/>
          <p:cNvCxnSpPr>
            <a:stCxn id="290" idx="2"/>
            <a:endCxn id="292" idx="0"/>
          </p:cNvCxnSpPr>
          <p:nvPr/>
        </p:nvCxnSpPr>
        <p:spPr>
          <a:xfrm flipH="1">
            <a:off x="4893945" y="2472055"/>
            <a:ext cx="1109345" cy="77216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7" name="Shape 297"/>
          <p:cNvCxnSpPr>
            <a:stCxn id="290" idx="2"/>
            <a:endCxn id="293" idx="0"/>
          </p:cNvCxnSpPr>
          <p:nvPr/>
        </p:nvCxnSpPr>
        <p:spPr>
          <a:xfrm>
            <a:off x="6003290" y="2472055"/>
            <a:ext cx="1031240" cy="77343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8" name="Shape 298"/>
          <p:cNvCxnSpPr>
            <a:stCxn id="290" idx="2"/>
            <a:endCxn id="294" idx="0"/>
          </p:cNvCxnSpPr>
          <p:nvPr/>
        </p:nvCxnSpPr>
        <p:spPr>
          <a:xfrm>
            <a:off x="6003290" y="2472055"/>
            <a:ext cx="3144520" cy="77406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9" name="Shape 299"/>
          <p:cNvSpPr/>
          <p:nvPr/>
        </p:nvSpPr>
        <p:spPr>
          <a:xfrm>
            <a:off x="3138170" y="473583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UserList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5257800" y="473583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AddUser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01" name="Shape 301"/>
          <p:cNvCxnSpPr>
            <a:stCxn id="292" idx="2"/>
            <a:endCxn id="299" idx="0"/>
          </p:cNvCxnSpPr>
          <p:nvPr/>
        </p:nvCxnSpPr>
        <p:spPr>
          <a:xfrm flipH="1">
            <a:off x="3883660" y="3900805"/>
            <a:ext cx="1010285" cy="83502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2" name="Shape 302"/>
          <p:cNvCxnSpPr>
            <a:stCxn id="292" idx="2"/>
            <a:endCxn id="300" idx="0"/>
          </p:cNvCxnSpPr>
          <p:nvPr/>
        </p:nvCxnSpPr>
        <p:spPr>
          <a:xfrm>
            <a:off x="4893945" y="3900805"/>
            <a:ext cx="1109345" cy="83502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622300" y="5737225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NiceFish实例项目的组件树结构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单向数据流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358130" y="188722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29743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Home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35356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640969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Role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846582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4" name="Shape 314"/>
          <p:cNvCxnSpPr>
            <a:stCxn id="309" idx="2"/>
            <a:endCxn id="310" idx="0"/>
          </p:cNvCxnSpPr>
          <p:nvPr/>
        </p:nvCxnSpPr>
        <p:spPr>
          <a:xfrm flipH="1">
            <a:off x="3054350" y="2472055"/>
            <a:ext cx="306070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5" name="Shape 315"/>
          <p:cNvCxnSpPr>
            <a:stCxn id="309" idx="2"/>
            <a:endCxn id="311" idx="0"/>
          </p:cNvCxnSpPr>
          <p:nvPr/>
        </p:nvCxnSpPr>
        <p:spPr>
          <a:xfrm flipH="1">
            <a:off x="5110480" y="2472055"/>
            <a:ext cx="100457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6" name="Shape 316"/>
          <p:cNvCxnSpPr>
            <a:stCxn id="309" idx="2"/>
            <a:endCxn id="312" idx="0"/>
          </p:cNvCxnSpPr>
          <p:nvPr/>
        </p:nvCxnSpPr>
        <p:spPr>
          <a:xfrm>
            <a:off x="6115050" y="2472055"/>
            <a:ext cx="105156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7" name="Shape 317"/>
          <p:cNvCxnSpPr>
            <a:stCxn id="309" idx="2"/>
            <a:endCxn id="313" idx="0"/>
          </p:cNvCxnSpPr>
          <p:nvPr/>
        </p:nvCxnSpPr>
        <p:spPr>
          <a:xfrm>
            <a:off x="6115050" y="2472055"/>
            <a:ext cx="310769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8" name="Shape 318"/>
          <p:cNvSpPr/>
          <p:nvPr/>
        </p:nvSpPr>
        <p:spPr>
          <a:xfrm>
            <a:off x="3311525" y="4885055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UserList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5358130" y="4885055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AddUser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0" name="Shape 320"/>
          <p:cNvCxnSpPr>
            <a:stCxn id="311" idx="2"/>
            <a:endCxn id="318" idx="0"/>
          </p:cNvCxnSpPr>
          <p:nvPr/>
        </p:nvCxnSpPr>
        <p:spPr>
          <a:xfrm flipH="1">
            <a:off x="4068445" y="3910965"/>
            <a:ext cx="1042035" cy="90233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1" name="Shape 321"/>
          <p:cNvCxnSpPr>
            <a:stCxn id="311" idx="2"/>
            <a:endCxn id="319" idx="0"/>
          </p:cNvCxnSpPr>
          <p:nvPr/>
        </p:nvCxnSpPr>
        <p:spPr>
          <a:xfrm>
            <a:off x="5110480" y="3910965"/>
            <a:ext cx="1004570" cy="90233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2" name="Shape 322"/>
          <p:cNvSpPr txBox="1"/>
          <p:nvPr/>
        </p:nvSpPr>
        <p:spPr>
          <a:xfrm>
            <a:off x="8072120" y="1884045"/>
            <a:ext cx="205867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单向数据流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3810635" y="2543810"/>
            <a:ext cx="2305050" cy="2341245"/>
          </a:xfrm>
          <a:custGeom>
            <a:avLst/>
            <a:gdLst/>
            <a:ahLst/>
            <a:cxnLst/>
            <a:pathLst>
              <a:path w="88609" h="69226" extrusionOk="0">
                <a:moveTo>
                  <a:pt x="88609" y="0"/>
                </a:moveTo>
                <a:cubicBezTo>
                  <a:pt x="76090" y="6258"/>
                  <a:pt x="64642" y="17124"/>
                  <a:pt x="50673" y="17998"/>
                </a:cubicBezTo>
                <a:cubicBezTo>
                  <a:pt x="39148" y="18718"/>
                  <a:pt x="25076" y="12169"/>
                  <a:pt x="16060" y="19383"/>
                </a:cubicBezTo>
                <a:cubicBezTo>
                  <a:pt x="12623" y="22131"/>
                  <a:pt x="14064" y="28002"/>
                  <a:pt x="13845" y="32397"/>
                </a:cubicBezTo>
                <a:cubicBezTo>
                  <a:pt x="13655" y="36181"/>
                  <a:pt x="12860" y="40287"/>
                  <a:pt x="14399" y="43750"/>
                </a:cubicBezTo>
                <a:cubicBezTo>
                  <a:pt x="16393" y="48239"/>
                  <a:pt x="21959" y="52275"/>
                  <a:pt x="20768" y="57042"/>
                </a:cubicBezTo>
                <a:cubicBezTo>
                  <a:pt x="20165" y="59453"/>
                  <a:pt x="16706" y="59996"/>
                  <a:pt x="14399" y="60919"/>
                </a:cubicBezTo>
                <a:cubicBezTo>
                  <a:pt x="9253" y="62975"/>
                  <a:pt x="3918" y="65307"/>
                  <a:pt x="0" y="6922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24" name="Shape 324"/>
          <p:cNvSpPr txBox="1"/>
          <p:nvPr/>
        </p:nvSpPr>
        <p:spPr>
          <a:xfrm>
            <a:off x="473000" y="5825690"/>
            <a:ext cx="11246000" cy="78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https://github.com/modern-javascript/angular2-data-flow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实际项目中的组件树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89800" y="1484635"/>
            <a:ext cx="80518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622300" y="5737225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利用不可变数据类型</a:t>
            </a:r>
            <a:endParaRPr lang="zh-CN" alt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Shape 142"/>
          <p:cNvSpPr txBox="1"/>
          <p:nvPr>
            <p:ph type="body" idx="1"/>
          </p:nvPr>
        </p:nvSpPr>
        <p:spPr>
          <a:xfrm>
            <a:off x="415290" y="1247140"/>
            <a:ext cx="11361420" cy="4881245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第一块内容：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Angular-CLI安装配置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第二块内容：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Angular中的3大核心概念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Component,Module,Route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第三块内容：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Angular核心架构思想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组件化、依赖注入、数据绑定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第四块内容：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UI库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Angular-Material,Prime-NG,ng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ootstrap,ionic</a:t>
            </a:r>
            <a:endParaRPr lang="en-GB" sz="220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第五块内容：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组件树生成器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1833" y="1687000"/>
            <a:ext cx="5351400" cy="21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64067" y="1741883"/>
            <a:ext cx="4089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44693" y="4094267"/>
            <a:ext cx="8006100" cy="194766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208900" y="6096000"/>
            <a:ext cx="11613600" cy="51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https://github.com/manekinekko/angular2-dependencies-graph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第二个核心概念：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622300" y="311360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那么问题来了：为什么需要NgModule呢？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560705" y="5349240"/>
            <a:ext cx="11071225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hlinkClick r:id="rId1" tooltip="" action="ppaction://hlinkfile"/>
              </a:rPr>
              <a:t>https://angular.cn/docs/ts/latest/cookbook/ngmodule-faq.html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hlinkClick r:id="rId1" tooltip="" action="ppaction://hlinkfi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3438867" y="2696067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6519067" y="4469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769700" y="26652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6282300" y="36010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696716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4769700" y="1859667"/>
            <a:ext cx="348800" cy="348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7303683" y="4469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436300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867867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6100516" y="26652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7652500" y="51729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118500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7085867" y="51729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6" name="Shape 356"/>
          <p:cNvCxnSpPr>
            <a:stCxn id="348" idx="4"/>
            <a:endCxn id="352" idx="0"/>
          </p:cNvCxnSpPr>
          <p:nvPr/>
        </p:nvCxnSpPr>
        <p:spPr>
          <a:xfrm>
            <a:off x="4944100" y="2208467"/>
            <a:ext cx="1330800" cy="45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7" name="Shape 357"/>
          <p:cNvCxnSpPr>
            <a:stCxn id="352" idx="4"/>
            <a:endCxn id="351" idx="0"/>
          </p:cNvCxnSpPr>
          <p:nvPr/>
        </p:nvCxnSpPr>
        <p:spPr>
          <a:xfrm>
            <a:off x="6274916" y="3014033"/>
            <a:ext cx="7672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8" name="Shape 358"/>
          <p:cNvCxnSpPr>
            <a:stCxn id="348" idx="4"/>
            <a:endCxn id="343" idx="7"/>
          </p:cNvCxnSpPr>
          <p:nvPr/>
        </p:nvCxnSpPr>
        <p:spPr>
          <a:xfrm flipH="1">
            <a:off x="3736500" y="2208467"/>
            <a:ext cx="1207600" cy="538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9" name="Shape 359"/>
          <p:cNvCxnSpPr>
            <a:stCxn id="348" idx="4"/>
            <a:endCxn id="345" idx="0"/>
          </p:cNvCxnSpPr>
          <p:nvPr/>
        </p:nvCxnSpPr>
        <p:spPr>
          <a:xfrm>
            <a:off x="4944100" y="2208467"/>
            <a:ext cx="0" cy="45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0" name="Shape 360"/>
          <p:cNvCxnSpPr>
            <a:stCxn id="345" idx="4"/>
            <a:endCxn id="354" idx="0"/>
          </p:cNvCxnSpPr>
          <p:nvPr/>
        </p:nvCxnSpPr>
        <p:spPr>
          <a:xfrm>
            <a:off x="4944100" y="3014016"/>
            <a:ext cx="3488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1" name="Shape 361"/>
          <p:cNvCxnSpPr>
            <a:stCxn id="345" idx="4"/>
            <a:endCxn id="350" idx="0"/>
          </p:cNvCxnSpPr>
          <p:nvPr/>
        </p:nvCxnSpPr>
        <p:spPr>
          <a:xfrm flipH="1">
            <a:off x="4610500" y="3014016"/>
            <a:ext cx="33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2" name="Shape 362"/>
          <p:cNvCxnSpPr>
            <a:stCxn id="352" idx="4"/>
            <a:endCxn id="347" idx="0"/>
          </p:cNvCxnSpPr>
          <p:nvPr/>
        </p:nvCxnSpPr>
        <p:spPr>
          <a:xfrm flipH="1">
            <a:off x="5871316" y="3014033"/>
            <a:ext cx="40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3" name="Shape 363"/>
          <p:cNvCxnSpPr>
            <a:stCxn id="352" idx="4"/>
            <a:endCxn id="346" idx="0"/>
          </p:cNvCxnSpPr>
          <p:nvPr/>
        </p:nvCxnSpPr>
        <p:spPr>
          <a:xfrm>
            <a:off x="6274916" y="3014033"/>
            <a:ext cx="181600" cy="58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4" name="Shape 364"/>
          <p:cNvCxnSpPr>
            <a:stCxn id="351" idx="4"/>
            <a:endCxn id="344" idx="0"/>
          </p:cNvCxnSpPr>
          <p:nvPr/>
        </p:nvCxnSpPr>
        <p:spPr>
          <a:xfrm flipH="1">
            <a:off x="6693467" y="3949833"/>
            <a:ext cx="348800" cy="52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5" name="Shape 365"/>
          <p:cNvCxnSpPr>
            <a:stCxn id="351" idx="4"/>
            <a:endCxn id="349" idx="0"/>
          </p:cNvCxnSpPr>
          <p:nvPr/>
        </p:nvCxnSpPr>
        <p:spPr>
          <a:xfrm>
            <a:off x="7042267" y="3949833"/>
            <a:ext cx="436000" cy="52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6" name="Shape 366"/>
          <p:cNvCxnSpPr>
            <a:stCxn id="349" idx="4"/>
            <a:endCxn id="355" idx="0"/>
          </p:cNvCxnSpPr>
          <p:nvPr/>
        </p:nvCxnSpPr>
        <p:spPr>
          <a:xfrm flipH="1">
            <a:off x="7260083" y="4818633"/>
            <a:ext cx="218000" cy="3544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7" name="Shape 367"/>
          <p:cNvCxnSpPr>
            <a:stCxn id="349" idx="4"/>
            <a:endCxn id="353" idx="0"/>
          </p:cNvCxnSpPr>
          <p:nvPr/>
        </p:nvCxnSpPr>
        <p:spPr>
          <a:xfrm>
            <a:off x="7478083" y="4818633"/>
            <a:ext cx="348800" cy="3544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8" name="Shape 368"/>
          <p:cNvSpPr/>
          <p:nvPr/>
        </p:nvSpPr>
        <p:spPr>
          <a:xfrm>
            <a:off x="5113667" y="1876367"/>
            <a:ext cx="2364368" cy="347867"/>
          </a:xfrm>
          <a:custGeom>
            <a:avLst/>
            <a:gdLst/>
            <a:ahLst/>
            <a:cxnLst/>
            <a:pathLst>
              <a:path w="54533" h="10436" extrusionOk="0">
                <a:moveTo>
                  <a:pt x="54533" y="6505"/>
                </a:moveTo>
                <a:cubicBezTo>
                  <a:pt x="53884" y="13"/>
                  <a:pt x="41016" y="-1705"/>
                  <a:pt x="35529" y="1823"/>
                </a:cubicBezTo>
                <a:cubicBezTo>
                  <a:pt x="33497" y="3129"/>
                  <a:pt x="32602" y="7402"/>
                  <a:pt x="34428" y="8984"/>
                </a:cubicBezTo>
                <a:cubicBezTo>
                  <a:pt x="37003" y="11215"/>
                  <a:pt x="46920" y="10669"/>
                  <a:pt x="44618" y="8158"/>
                </a:cubicBezTo>
                <a:cubicBezTo>
                  <a:pt x="38946" y="1972"/>
                  <a:pt x="25980" y="-1959"/>
                  <a:pt x="19830" y="3751"/>
                </a:cubicBezTo>
                <a:cubicBezTo>
                  <a:pt x="17740" y="5690"/>
                  <a:pt x="26342" y="8204"/>
                  <a:pt x="28093" y="5954"/>
                </a:cubicBezTo>
                <a:cubicBezTo>
                  <a:pt x="29038" y="4738"/>
                  <a:pt x="26793" y="5082"/>
                  <a:pt x="25339" y="4577"/>
                </a:cubicBezTo>
                <a:cubicBezTo>
                  <a:pt x="23467" y="3926"/>
                  <a:pt x="21494" y="3608"/>
                  <a:pt x="19555" y="3200"/>
                </a:cubicBezTo>
                <a:cubicBezTo>
                  <a:pt x="13174" y="1856"/>
                  <a:pt x="6520" y="2649"/>
                  <a:pt x="0" y="2649"/>
                </a:cubicBezTo>
              </a:path>
            </a:pathLst>
          </a:cu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69" name="Shape 369"/>
          <p:cNvSpPr txBox="1"/>
          <p:nvPr/>
        </p:nvSpPr>
        <p:spPr>
          <a:xfrm>
            <a:off x="7376500" y="1833700"/>
            <a:ext cx="3167200" cy="63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根组件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3130633" y="2304367"/>
            <a:ext cx="5747200" cy="3158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3627183" y="2708333"/>
            <a:ext cx="2245200" cy="836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Component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6159016" y="2708333"/>
            <a:ext cx="2245200" cy="836800"/>
          </a:xfrm>
          <a:prstGeom prst="rect">
            <a:avLst/>
          </a:prstGeom>
          <a:solidFill>
            <a:srgbClr val="351C75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Directive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3627183" y="3831033"/>
            <a:ext cx="2245200" cy="836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Service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6159016" y="3831033"/>
            <a:ext cx="2245200" cy="8368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3627200" y="4764167"/>
            <a:ext cx="4777200" cy="5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Module</a:t>
            </a:r>
            <a:endParaRPr lang="en-GB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640900" y="1853467"/>
            <a:ext cx="1207600" cy="66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015833" y="2766833"/>
            <a:ext cx="28820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4640899" y="2766833"/>
            <a:ext cx="12076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3589133" y="2766833"/>
            <a:ext cx="6080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3743667" y="3000867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7128667" y="45714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074500" y="29700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891900" y="39058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6306316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5074500" y="1961267"/>
            <a:ext cx="348800" cy="348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7913283" y="45714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741100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7477467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710116" y="2970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5423300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1" name="Shape 401"/>
          <p:cNvCxnSpPr>
            <a:stCxn id="395" idx="4"/>
            <a:endCxn id="399" idx="0"/>
          </p:cNvCxnSpPr>
          <p:nvPr/>
        </p:nvCxnSpPr>
        <p:spPr>
          <a:xfrm>
            <a:off x="5248900" y="2310067"/>
            <a:ext cx="1635600" cy="66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99" idx="4"/>
            <a:endCxn id="398" idx="0"/>
          </p:cNvCxnSpPr>
          <p:nvPr/>
        </p:nvCxnSpPr>
        <p:spPr>
          <a:xfrm>
            <a:off x="6884516" y="3318833"/>
            <a:ext cx="7672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3" name="Shape 403"/>
          <p:cNvCxnSpPr>
            <a:stCxn id="395" idx="4"/>
            <a:endCxn id="390" idx="7"/>
          </p:cNvCxnSpPr>
          <p:nvPr/>
        </p:nvCxnSpPr>
        <p:spPr>
          <a:xfrm flipH="1">
            <a:off x="4041300" y="2310067"/>
            <a:ext cx="1207600" cy="742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4" name="Shape 404"/>
          <p:cNvCxnSpPr>
            <a:stCxn id="395" idx="4"/>
            <a:endCxn id="392" idx="0"/>
          </p:cNvCxnSpPr>
          <p:nvPr/>
        </p:nvCxnSpPr>
        <p:spPr>
          <a:xfrm>
            <a:off x="5248900" y="2310067"/>
            <a:ext cx="0" cy="66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5" name="Shape 405"/>
          <p:cNvCxnSpPr>
            <a:stCxn id="392" idx="4"/>
            <a:endCxn id="400" idx="0"/>
          </p:cNvCxnSpPr>
          <p:nvPr/>
        </p:nvCxnSpPr>
        <p:spPr>
          <a:xfrm>
            <a:off x="5248900" y="3318816"/>
            <a:ext cx="3488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6" name="Shape 406"/>
          <p:cNvCxnSpPr>
            <a:stCxn id="392" idx="4"/>
            <a:endCxn id="397" idx="0"/>
          </p:cNvCxnSpPr>
          <p:nvPr/>
        </p:nvCxnSpPr>
        <p:spPr>
          <a:xfrm flipH="1">
            <a:off x="4915300" y="3318816"/>
            <a:ext cx="33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7" name="Shape 407"/>
          <p:cNvCxnSpPr>
            <a:stCxn id="399" idx="4"/>
            <a:endCxn id="394" idx="0"/>
          </p:cNvCxnSpPr>
          <p:nvPr/>
        </p:nvCxnSpPr>
        <p:spPr>
          <a:xfrm flipH="1">
            <a:off x="6480916" y="3318833"/>
            <a:ext cx="40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8" name="Shape 408"/>
          <p:cNvCxnSpPr>
            <a:stCxn id="399" idx="4"/>
            <a:endCxn id="393" idx="0"/>
          </p:cNvCxnSpPr>
          <p:nvPr/>
        </p:nvCxnSpPr>
        <p:spPr>
          <a:xfrm>
            <a:off x="6884516" y="3318833"/>
            <a:ext cx="181600" cy="58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9" name="Shape 409"/>
          <p:cNvCxnSpPr>
            <a:stCxn id="398" idx="4"/>
            <a:endCxn id="391" idx="0"/>
          </p:cNvCxnSpPr>
          <p:nvPr/>
        </p:nvCxnSpPr>
        <p:spPr>
          <a:xfrm flipH="1">
            <a:off x="7303067" y="4254633"/>
            <a:ext cx="348800" cy="31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0" name="Shape 410"/>
          <p:cNvCxnSpPr>
            <a:stCxn id="398" idx="4"/>
            <a:endCxn id="396" idx="0"/>
          </p:cNvCxnSpPr>
          <p:nvPr/>
        </p:nvCxnSpPr>
        <p:spPr>
          <a:xfrm>
            <a:off x="7651867" y="4254633"/>
            <a:ext cx="436000" cy="31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1" name="Shape 411"/>
          <p:cNvSpPr txBox="1"/>
          <p:nvPr/>
        </p:nvSpPr>
        <p:spPr>
          <a:xfrm>
            <a:off x="5987467" y="18986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bundle-0.js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2037267" y="43682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bundle-1.js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3" name="Shape 413"/>
          <p:cNvSpPr txBox="1"/>
          <p:nvPr/>
        </p:nvSpPr>
        <p:spPr>
          <a:xfrm>
            <a:off x="4503900" y="52143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bundle-2.js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9065167" y="43682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bundle-3.js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5933300" y="3983000"/>
            <a:ext cx="325400" cy="281433"/>
          </a:xfrm>
          <a:prstGeom prst="flowChartExtra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1" name="Shape 421"/>
          <p:cNvCxnSpPr/>
          <p:nvPr/>
        </p:nvCxnSpPr>
        <p:spPr>
          <a:xfrm>
            <a:off x="2979633" y="3983000"/>
            <a:ext cx="59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2" name="Shape 422"/>
          <p:cNvSpPr/>
          <p:nvPr/>
        </p:nvSpPr>
        <p:spPr>
          <a:xfrm>
            <a:off x="2702400" y="2987200"/>
            <a:ext cx="14404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文件体积</a:t>
            </a:r>
            <a:endParaRPr lang="en-GB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8272196" y="2987200"/>
            <a:ext cx="14404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请求数量</a:t>
            </a:r>
            <a:endParaRPr lang="en-GB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560705" y="490557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这里需要取得一个平衡</a:t>
            </a:r>
            <a:endParaRPr lang="zh-CN" alt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Router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配合实现异步模块</a:t>
            </a:r>
            <a:endParaRPr lang="zh-CN" altLang="en-US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0" y="1685925"/>
            <a:ext cx="4813300" cy="44018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第三个核心概念：路由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(Router)</a:t>
            </a:r>
            <a:endParaRPr lang="en-US" altLang="zh-CN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1" name="Shape 4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2749" y="2430767"/>
            <a:ext cx="11366501" cy="27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989833" y="5737067"/>
            <a:ext cx="8052000" cy="66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NiceFish的路由树结构（局部）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静态路由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39932" y="1759765"/>
            <a:ext cx="8912132" cy="333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异步路由</a:t>
            </a:r>
            <a:endParaRPr lang="zh-CN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29" name="Shape 4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2335" y="1412240"/>
            <a:ext cx="5307330" cy="403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Shape 142"/>
          <p:cNvSpPr txBox="1"/>
          <p:nvPr>
            <p:ph type="body" idx="1"/>
          </p:nvPr>
        </p:nvSpPr>
        <p:spPr>
          <a:xfrm>
            <a:off x="415290" y="1247140"/>
            <a:ext cx="11361420" cy="4881245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Angular-CLI安装配置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Angular中的3大核心概念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Component,Module,Route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Angular核心架构思想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组件化、依赖注入、数据绑定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第四块内容：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UI库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Angular-Material,Prime-NG,ng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ootstrap,ionic</a:t>
            </a:r>
            <a:endParaRPr lang="en-GB" sz="220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第五块内容：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631190" y="1261110"/>
            <a:ext cx="7091680" cy="1797685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869020" y="1896070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这块是必须数量掌握的内容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7869020" y="3263303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这块是加分项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7869020" y="4897270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这块是给你拿来参考（抄）的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Shape 149"/>
          <p:cNvSpPr/>
          <p:nvPr/>
        </p:nvSpPr>
        <p:spPr>
          <a:xfrm>
            <a:off x="631190" y="3140075"/>
            <a:ext cx="7091680" cy="1195705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Shape 149"/>
          <p:cNvSpPr/>
          <p:nvPr/>
        </p:nvSpPr>
        <p:spPr>
          <a:xfrm>
            <a:off x="631190" y="4416425"/>
            <a:ext cx="7091680" cy="1711960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526477" y="3020935"/>
            <a:ext cx="109704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第三块：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核心架构思想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pic>
        <p:nvPicPr>
          <p:cNvPr id="469" name="Shape 4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7967" y="1808968"/>
            <a:ext cx="8155435" cy="430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8267033" y="2309767"/>
            <a:ext cx="2170800" cy="65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65" b="1">
                <a:latin typeface="微软雅黑" panose="020B0503020204020204" charset="-122"/>
                <a:ea typeface="微软雅黑" panose="020B0503020204020204" charset="-122"/>
              </a:rPr>
              <a:t>Parent Injector</a:t>
            </a:r>
            <a:endParaRPr lang="en-GB" sz="1865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267033" y="4434869"/>
            <a:ext cx="2170800" cy="65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65" b="1">
                <a:latin typeface="微软雅黑" panose="020B0503020204020204" charset="-122"/>
                <a:ea typeface="微软雅黑" panose="020B0503020204020204" charset="-122"/>
              </a:rPr>
              <a:t>Child Injector</a:t>
            </a:r>
            <a:endParaRPr lang="en-GB" sz="1865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7" name="Shape 477"/>
          <p:cNvCxnSpPr>
            <a:stCxn id="476" idx="0"/>
            <a:endCxn id="475" idx="2"/>
          </p:cNvCxnSpPr>
          <p:nvPr/>
        </p:nvCxnSpPr>
        <p:spPr>
          <a:xfrm rot="10800000">
            <a:off x="9352433" y="2966069"/>
            <a:ext cx="0" cy="1468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8" name="Shape 4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3632" y="2966133"/>
            <a:ext cx="5521349" cy="14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2632932" y="2577200"/>
            <a:ext cx="5619276" cy="561956"/>
          </a:xfrm>
          <a:custGeom>
            <a:avLst/>
            <a:gdLst/>
            <a:ahLst/>
            <a:cxnLst/>
            <a:pathLst>
              <a:path w="167340" h="16546" extrusionOk="0">
                <a:moveTo>
                  <a:pt x="0" y="16546"/>
                </a:moveTo>
                <a:cubicBezTo>
                  <a:pt x="22799" y="8102"/>
                  <a:pt x="47573" y="5724"/>
                  <a:pt x="71806" y="3746"/>
                </a:cubicBezTo>
                <a:cubicBezTo>
                  <a:pt x="103569" y="1152"/>
                  <a:pt x="135470" y="0"/>
                  <a:pt x="16734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480" name="Shape 480"/>
          <p:cNvSpPr/>
          <p:nvPr/>
        </p:nvSpPr>
        <p:spPr>
          <a:xfrm rot="10800000" flipH="1">
            <a:off x="3205300" y="4044511"/>
            <a:ext cx="5047532" cy="738888"/>
          </a:xfrm>
          <a:custGeom>
            <a:avLst/>
            <a:gdLst/>
            <a:ahLst/>
            <a:cxnLst/>
            <a:pathLst>
              <a:path w="167340" h="16546" extrusionOk="0">
                <a:moveTo>
                  <a:pt x="0" y="16546"/>
                </a:moveTo>
                <a:cubicBezTo>
                  <a:pt x="22799" y="8102"/>
                  <a:pt x="47573" y="5724"/>
                  <a:pt x="71806" y="3746"/>
                </a:cubicBezTo>
                <a:cubicBezTo>
                  <a:pt x="103569" y="1152"/>
                  <a:pt x="135470" y="0"/>
                  <a:pt x="16734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481" name="Shape 481"/>
          <p:cNvSpPr txBox="1"/>
          <p:nvPr/>
        </p:nvSpPr>
        <p:spPr>
          <a:xfrm>
            <a:off x="1333633" y="5324567"/>
            <a:ext cx="9104000" cy="6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注射器（Injector） 也是一个树型结构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16765" y="1729065"/>
            <a:ext cx="8958497" cy="42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75945" y="1757045"/>
            <a:ext cx="10879455" cy="25850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每一个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标签上面都会有一个注射器实例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注射是通过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constructor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进行的</a:t>
            </a:r>
            <a:endParaRPr lang="zh-CN" alt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SzPct val="100000"/>
              <a:buFont typeface="Wingdings" panose="05000000000000000000" charset="0"/>
              <a:buChar char="Ø"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@Injectable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@Component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的子类</a:t>
            </a:r>
            <a:endParaRPr lang="zh-CN" alt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719300" y="5059400"/>
            <a:ext cx="10592800" cy="67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https://vsavkin.com/dependency-injection-in-angular-1-and-angular-2-d69589979c18#.3ptlx48zf</a:t>
            </a:r>
            <a:endParaRPr lang="en-GB" sz="16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719300" y="5490167"/>
            <a:ext cx="10736400" cy="56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https://my.oschina.net/mumu/blog/775695</a:t>
            </a:r>
            <a:endParaRPr lang="en-GB" sz="16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DataBinding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662305" y="2663190"/>
            <a:ext cx="10866120" cy="5702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http://blog.thoughtram.io/angular/2016/02/22/angular-2-change-detection-explained.html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662600" y="3447570"/>
            <a:ext cx="10866800" cy="48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http://pascalprecht.github.io/slides/angular-2-change-detection-explained/#/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2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480695" y="473920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这两篇长长长长的文章，非常详细地解释了数据绑定机制，挑战一下？</a:t>
            </a:r>
            <a:endParaRPr lang="zh-CN" altLang="en-US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-91393" y="-46535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508" name="Shape 508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第四块：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库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ng</a:t>
            </a:r>
            <a:r>
              <a:rPr lang="en-US" alt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2</a:t>
            </a: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-bootstrap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currently available.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PrimeNG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has largest number of components.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Angular-Material2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from Angular team.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Ionic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very popular.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956200" y="5725587"/>
            <a:ext cx="10279600" cy="69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200">
                <a:latin typeface="微软雅黑" panose="020B0503020204020204" charset="-122"/>
                <a:ea typeface="微软雅黑" panose="020B0503020204020204" charset="-122"/>
              </a:rPr>
              <a:t>What if there is no ANSI C standard library?</a:t>
            </a:r>
            <a:endParaRPr lang="en-GB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88549" y="1538769"/>
            <a:ext cx="9014900" cy="390596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16" y="5709567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Angular-Material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8" name="Shape 5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46249" y="1738116"/>
            <a:ext cx="7699500" cy="377241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-16" y="5691033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PrimeNG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160" name="Shape 160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第一块：</a:t>
            </a:r>
            <a:r>
              <a:rPr 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Angular-</a:t>
            </a:r>
            <a:r>
              <a:rPr lang="en-US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CLI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安装配置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35" name="Shape 5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20820" y="1712484"/>
            <a:ext cx="5950364" cy="3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621665" y="5337175"/>
            <a:ext cx="10786745" cy="7308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强烈推荐</a:t>
            </a: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ng</a:t>
            </a:r>
            <a:r>
              <a:rPr lang="en-US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2</a:t>
            </a: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-bootstrap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0" y="5480677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ionic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3" name="Shape 5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10797" y="1773867"/>
            <a:ext cx="3209800" cy="363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601267" y="3020300"/>
            <a:ext cx="109344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第五块：</a:t>
            </a:r>
            <a:r>
              <a:rPr 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所有实例代码都在这里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542200" y="5933500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http://git.oschina.net/mumu-osc/NiceFish</a:t>
            </a:r>
            <a:endParaRPr lang="en-GB" sz="1800" u="sng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44933" y="1458567"/>
            <a:ext cx="5702144" cy="447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如何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部署到Tomcat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38867" y="1707933"/>
            <a:ext cx="5514264" cy="41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Angular中文社区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16200" y="1810233"/>
            <a:ext cx="3959599" cy="39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525055" y="1711472"/>
            <a:ext cx="111076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4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en-GB" sz="400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Shape 133"/>
          <p:cNvSpPr txBox="1"/>
          <p:nvPr/>
        </p:nvSpPr>
        <p:spPr>
          <a:xfrm>
            <a:off x="525055" y="3010525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https://my.oschina.net/mumu/blog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Shape 133"/>
          <p:cNvSpPr txBox="1"/>
          <p:nvPr/>
        </p:nvSpPr>
        <p:spPr>
          <a:xfrm>
            <a:off x="525055" y="4048750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请订阅：</a:t>
            </a: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tooltip=""/>
              </a:rPr>
              <a:t>我的优酷频道</a:t>
            </a:r>
            <a:endParaRPr lang="zh-CN" alt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487680" y="303530"/>
            <a:ext cx="11107420" cy="69469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特别感谢</a:t>
            </a:r>
            <a:endParaRPr lang="zh-CN" altLang="en-GB" sz="300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5530" y="1105535"/>
            <a:ext cx="4871085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55367" y="0"/>
            <a:ext cx="122473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674900" y="5010478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 panose="020B0604020202020204"/>
              <a:buNone/>
            </a:pPr>
            <a:r>
              <a:rPr lang="en-GB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2009, front-end big bang...</a:t>
            </a:r>
            <a:endParaRPr lang="en-GB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49983" y="2872733"/>
            <a:ext cx="3892032" cy="162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Tool Chains based on NodeJS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02686" y="2736346"/>
            <a:ext cx="2846799" cy="79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13808" y="4096884"/>
            <a:ext cx="2846799" cy="72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83360" y="5331735"/>
            <a:ext cx="865733" cy="97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33741" y="2700587"/>
            <a:ext cx="865765" cy="86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07305" y="2555662"/>
            <a:ext cx="1017845" cy="11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376049" y="1183651"/>
            <a:ext cx="3069031" cy="127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272658" y="4052935"/>
            <a:ext cx="20193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773374" y="5188966"/>
            <a:ext cx="1017865" cy="76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176832" y="3819959"/>
            <a:ext cx="1278765" cy="127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385700" y="5216767"/>
            <a:ext cx="11260000" cy="95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把所有零散的Node工具都集成起来多好啊！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24567" y="3886352"/>
            <a:ext cx="865732" cy="86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596567" y="3886335"/>
            <a:ext cx="865765" cy="86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28500" y="3979607"/>
            <a:ext cx="2919799" cy="6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39565" y="3915541"/>
            <a:ext cx="865732" cy="80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18702" y="1279469"/>
            <a:ext cx="2155867" cy="215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75849" y="3833201"/>
            <a:ext cx="865733" cy="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466000" y="5079477"/>
            <a:ext cx="11260000" cy="95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Angular-CLI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more than a tool,it is a </a:t>
            </a:r>
            <a:r>
              <a:rPr lang="en-GB" sz="2200" b="1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PLATFORM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17967" y="1637932"/>
            <a:ext cx="5195467" cy="31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655955" y="1697355"/>
            <a:ext cx="10879455" cy="30340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&gt;npm install -g angular-cli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--version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help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new my-project1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serve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5723255" y="1697355"/>
            <a:ext cx="562229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l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注意，这里有可能需要正确的联网方式</a:t>
            </a:r>
            <a:endParaRPr lang="zh-CN" alt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上箭头"/>
          <p:cNvSpPr/>
          <p:nvPr/>
        </p:nvSpPr>
        <p:spPr>
          <a:xfrm rot="5400000">
            <a:off x="5160659" y="1555316"/>
            <a:ext cx="180057" cy="945646"/>
          </a:xfrm>
          <a:prstGeom prst="upArrow">
            <a:avLst>
              <a:gd name="adj1" fmla="val 0"/>
              <a:gd name="adj2" fmla="val 191728"/>
            </a:avLst>
          </a:prstGeom>
          <a:solidFill>
            <a:srgbClr val="FFFFFF"/>
          </a:solidFill>
          <a:ln w="25400" cap="flat" cmpd="sng">
            <a:solidFill>
              <a:srgbClr val="C9394A"/>
            </a:solidFill>
            <a:prstDash val="solid"/>
            <a:round/>
          </a:ln>
          <a:effectLst>
            <a:outerShdw blurRad="50800" dist="38100" dir="2700000" algn="tl" rotWithShape="0">
              <a:srgbClr val="000000">
                <a:alpha val="39607"/>
              </a:srgbClr>
            </a:outerShdw>
          </a:effectLst>
        </p:spPr>
      </p:sp>
      <p:sp>
        <p:nvSpPr>
          <p:cNvPr id="1" name="Shape 322"/>
          <p:cNvSpPr txBox="1"/>
          <p:nvPr/>
        </p:nvSpPr>
        <p:spPr>
          <a:xfrm>
            <a:off x="466090" y="5243830"/>
            <a:ext cx="11260455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平台要注意，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node-gyp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这个包可能需要安装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Visual Studio</a:t>
            </a:r>
            <a:endParaRPr lang="en-US" altLang="zh-CN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2532</Words>
  <Application>WPS 演示</Application>
  <PresentationFormat/>
  <Paragraphs>275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宋体</vt:lpstr>
      <vt:lpstr>Wingdings</vt:lpstr>
      <vt:lpstr>Arial</vt:lpstr>
      <vt:lpstr>Roboto</vt:lpstr>
      <vt:lpstr>微软雅黑</vt:lpstr>
      <vt:lpstr>Wingdings</vt:lpstr>
      <vt:lpstr>Arial Unicode MS</vt:lpstr>
      <vt:lpstr>simple-light-2</vt:lpstr>
      <vt:lpstr>Global Master</vt:lpstr>
      <vt:lpstr>1_Global Master</vt:lpstr>
      <vt:lpstr>Angular2.0视频教程</vt:lpstr>
      <vt:lpstr>内容提要</vt:lpstr>
      <vt:lpstr>内容提要</vt:lpstr>
      <vt:lpstr>PowerPoint 演示文稿</vt:lpstr>
      <vt:lpstr>2009, front-end big bang...</vt:lpstr>
      <vt:lpstr>PowerPoint 演示文稿</vt:lpstr>
      <vt:lpstr>Angular-CLI</vt:lpstr>
      <vt:lpstr>Angular-CLI</vt:lpstr>
      <vt:lpstr>PowerPoint 演示文稿</vt:lpstr>
      <vt:lpstr>PowerPoint 演示文稿</vt:lpstr>
      <vt:lpstr>Angular-CLI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所有实例代码都在这里</vt:lpstr>
      <vt:lpstr>PowerPoint 演示文稿</vt:lpstr>
      <vt:lpstr>Angular中文社区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Angular2.0视频教程</dc:title>
  <dc:creator/>
  <cp:lastModifiedBy>zhangxf10</cp:lastModifiedBy>
  <cp:revision>321</cp:revision>
  <dcterms:created xsi:type="dcterms:W3CDTF">2017-02-08T06:22:00Z</dcterms:created>
  <dcterms:modified xsi:type="dcterms:W3CDTF">2017-02-09T13:51:20Z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